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62" r:id="rId6"/>
    <p:sldId id="263" r:id="rId7"/>
    <p:sldId id="264" r:id="rId8"/>
    <p:sldId id="265" r:id="rId9"/>
    <p:sldId id="267" r:id="rId10"/>
    <p:sldId id="268" r:id="rId11"/>
    <p:sldId id="269" r:id="rId12"/>
    <p:sldId id="270" r:id="rId13"/>
    <p:sldId id="266" r:id="rId14"/>
    <p:sldId id="271" r:id="rId15"/>
    <p:sldId id="259" r:id="rId16"/>
    <p:sldId id="26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C5641377-3D90-46F5-A664-84696A272568}" type="datetimeFigureOut">
              <a:rPr lang="en-US" smtClean="0"/>
              <a:t>11/22/2022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246F1F81-5569-4D43-8D2E-35B1F1EED074}"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0391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641377-3D90-46F5-A664-84696A272568}"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6F1F81-5569-4D43-8D2E-35B1F1EED074}" type="slidenum">
              <a:rPr lang="en-US" smtClean="0"/>
              <a:t>‹#›</a:t>
            </a:fld>
            <a:endParaRPr lang="en-US"/>
          </a:p>
        </p:txBody>
      </p:sp>
    </p:spTree>
    <p:extLst>
      <p:ext uri="{BB962C8B-B14F-4D97-AF65-F5344CB8AC3E}">
        <p14:creationId xmlns:p14="http://schemas.microsoft.com/office/powerpoint/2010/main" val="3696228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641377-3D90-46F5-A664-84696A272568}"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6F1F81-5569-4D43-8D2E-35B1F1EED074}"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7693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641377-3D90-46F5-A664-84696A272568}"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6F1F81-5569-4D43-8D2E-35B1F1EED074}"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357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641377-3D90-46F5-A664-84696A272568}"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6F1F81-5569-4D43-8D2E-35B1F1EED074}" type="slidenum">
              <a:rPr lang="en-US" smtClean="0"/>
              <a:t>‹#›</a:t>
            </a:fld>
            <a:endParaRPr lang="en-US"/>
          </a:p>
        </p:txBody>
      </p:sp>
    </p:spTree>
    <p:extLst>
      <p:ext uri="{BB962C8B-B14F-4D97-AF65-F5344CB8AC3E}">
        <p14:creationId xmlns:p14="http://schemas.microsoft.com/office/powerpoint/2010/main" val="3532571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641377-3D90-46F5-A664-84696A272568}"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6F1F81-5569-4D43-8D2E-35B1F1EED074}"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0737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641377-3D90-46F5-A664-84696A272568}"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6F1F81-5569-4D43-8D2E-35B1F1EED074}"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82779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641377-3D90-46F5-A664-84696A272568}"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6F1F81-5569-4D43-8D2E-35B1F1EED07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4425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641377-3D90-46F5-A664-84696A272568}"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6F1F81-5569-4D43-8D2E-35B1F1EED074}"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3199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641377-3D90-46F5-A664-84696A272568}"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6F1F81-5569-4D43-8D2E-35B1F1EED074}" type="slidenum">
              <a:rPr lang="en-US" smtClean="0"/>
              <a:t>‹#›</a:t>
            </a:fld>
            <a:endParaRPr lang="en-US"/>
          </a:p>
        </p:txBody>
      </p:sp>
    </p:spTree>
    <p:extLst>
      <p:ext uri="{BB962C8B-B14F-4D97-AF65-F5344CB8AC3E}">
        <p14:creationId xmlns:p14="http://schemas.microsoft.com/office/powerpoint/2010/main" val="1133004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641377-3D90-46F5-A664-84696A272568}"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6F1F81-5569-4D43-8D2E-35B1F1EED074}"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7867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641377-3D90-46F5-A664-84696A272568}"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6F1F81-5569-4D43-8D2E-35B1F1EED074}" type="slidenum">
              <a:rPr lang="en-US" smtClean="0"/>
              <a:t>‹#›</a:t>
            </a:fld>
            <a:endParaRPr lang="en-US"/>
          </a:p>
        </p:txBody>
      </p:sp>
    </p:spTree>
    <p:extLst>
      <p:ext uri="{BB962C8B-B14F-4D97-AF65-F5344CB8AC3E}">
        <p14:creationId xmlns:p14="http://schemas.microsoft.com/office/powerpoint/2010/main" val="18082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641377-3D90-46F5-A664-84696A272568}" type="datetimeFigureOut">
              <a:rPr lang="en-US" smtClean="0"/>
              <a:t>11/22/2022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6F1F81-5569-4D43-8D2E-35B1F1EED074}"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5218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641377-3D90-46F5-A664-84696A272568}" type="datetimeFigureOut">
              <a:rPr lang="en-US" smtClean="0"/>
              <a:t>11/22/2022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6F1F81-5569-4D43-8D2E-35B1F1EED07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0175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641377-3D90-46F5-A664-84696A272568}" type="datetimeFigureOut">
              <a:rPr lang="en-US" smtClean="0"/>
              <a:t>11/22/2022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6F1F81-5569-4D43-8D2E-35B1F1EED074}" type="slidenum">
              <a:rPr lang="en-US" smtClean="0"/>
              <a:t>‹#›</a:t>
            </a:fld>
            <a:endParaRPr lang="en-US"/>
          </a:p>
        </p:txBody>
      </p:sp>
    </p:spTree>
    <p:extLst>
      <p:ext uri="{BB962C8B-B14F-4D97-AF65-F5344CB8AC3E}">
        <p14:creationId xmlns:p14="http://schemas.microsoft.com/office/powerpoint/2010/main" val="3663080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641377-3D90-46F5-A664-84696A272568}"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6F1F81-5569-4D43-8D2E-35B1F1EED074}"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2468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641377-3D90-46F5-A664-84696A272568}"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6F1F81-5569-4D43-8D2E-35B1F1EED074}" type="slidenum">
              <a:rPr lang="en-US" smtClean="0"/>
              <a:t>‹#›</a:t>
            </a:fld>
            <a:endParaRPr lang="en-US"/>
          </a:p>
        </p:txBody>
      </p:sp>
    </p:spTree>
    <p:extLst>
      <p:ext uri="{BB962C8B-B14F-4D97-AF65-F5344CB8AC3E}">
        <p14:creationId xmlns:p14="http://schemas.microsoft.com/office/powerpoint/2010/main" val="2931771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5641377-3D90-46F5-A664-84696A272568}" type="datetimeFigureOut">
              <a:rPr lang="en-US" smtClean="0"/>
              <a:t>11/22/2022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46F1F81-5569-4D43-8D2E-35B1F1EED074}" type="slidenum">
              <a:rPr lang="en-US" smtClean="0"/>
              <a:t>‹#›</a:t>
            </a:fld>
            <a:endParaRPr lang="en-US"/>
          </a:p>
        </p:txBody>
      </p:sp>
    </p:spTree>
    <p:extLst>
      <p:ext uri="{BB962C8B-B14F-4D97-AF65-F5344CB8AC3E}">
        <p14:creationId xmlns:p14="http://schemas.microsoft.com/office/powerpoint/2010/main" val="42736590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www.ted.com/talks/li_huei_tsai_could_we_treat_alzheimer_s_with_light_and_sound/transcript?language=e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285E-2682-4A78-A71C-BE24ADFB0EB9}"/>
              </a:ext>
            </a:extLst>
          </p:cNvPr>
          <p:cNvSpPr>
            <a:spLocks noGrp="1"/>
          </p:cNvSpPr>
          <p:nvPr>
            <p:ph type="ctrTitle"/>
          </p:nvPr>
        </p:nvSpPr>
        <p:spPr/>
        <p:txBody>
          <a:bodyPr/>
          <a:lstStyle/>
          <a:p>
            <a:r>
              <a:rPr lang="en-CA" dirty="0"/>
              <a:t>Abstracts</a:t>
            </a:r>
            <a:endParaRPr lang="en-US" dirty="0"/>
          </a:p>
        </p:txBody>
      </p:sp>
      <p:sp>
        <p:nvSpPr>
          <p:cNvPr id="3" name="Subtitle 2">
            <a:extLst>
              <a:ext uri="{FF2B5EF4-FFF2-40B4-BE49-F238E27FC236}">
                <a16:creationId xmlns:a16="http://schemas.microsoft.com/office/drawing/2014/main" id="{BC781298-526A-468C-935C-8DDD5206453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24719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59C1-71DA-49E7-8E4C-321F269E0867}"/>
              </a:ext>
            </a:extLst>
          </p:cNvPr>
          <p:cNvSpPr>
            <a:spLocks noGrp="1"/>
          </p:cNvSpPr>
          <p:nvPr>
            <p:ph type="title" idx="4294967295"/>
          </p:nvPr>
        </p:nvSpPr>
        <p:spPr>
          <a:xfrm>
            <a:off x="1295400" y="348517"/>
            <a:ext cx="9601200" cy="1304925"/>
          </a:xfrm>
        </p:spPr>
        <p:txBody>
          <a:bodyPr/>
          <a:lstStyle/>
          <a:p>
            <a:r>
              <a:rPr lang="en-US" dirty="0"/>
              <a:t>Examples</a:t>
            </a:r>
          </a:p>
        </p:txBody>
      </p:sp>
      <p:sp>
        <p:nvSpPr>
          <p:cNvPr id="3" name="Content Placeholder 2">
            <a:extLst>
              <a:ext uri="{FF2B5EF4-FFF2-40B4-BE49-F238E27FC236}">
                <a16:creationId xmlns:a16="http://schemas.microsoft.com/office/drawing/2014/main" id="{9FAD2387-5595-4662-AB9F-BAD540AC02C5}"/>
              </a:ext>
            </a:extLst>
          </p:cNvPr>
          <p:cNvSpPr>
            <a:spLocks noGrp="1"/>
          </p:cNvSpPr>
          <p:nvPr>
            <p:ph idx="4294967295"/>
          </p:nvPr>
        </p:nvSpPr>
        <p:spPr>
          <a:xfrm>
            <a:off x="717452" y="1494630"/>
            <a:ext cx="10815735" cy="4906170"/>
          </a:xfrm>
        </p:spPr>
        <p:txBody>
          <a:bodyPr>
            <a:normAutofit fontScale="92500" lnSpcReduction="10000"/>
          </a:bodyPr>
          <a:lstStyle/>
          <a:p>
            <a:pPr marL="0" indent="0">
              <a:buNone/>
            </a:pPr>
            <a:r>
              <a:rPr lang="en-CA" dirty="0"/>
              <a:t>Homeless youth are an understudied and stigmatized group. In their daily lives, these youth confront negative social perceptions and harrowing circumstances related to survival, which may present challenges to the construction of a meaningful, coherent identity. Using the theoretical notion of narrative engagement (Hammack &amp; </a:t>
            </a:r>
            <a:r>
              <a:rPr lang="en-CA" dirty="0" err="1"/>
              <a:t>Cohler</a:t>
            </a:r>
            <a:r>
              <a:rPr lang="en-CA" dirty="0"/>
              <a:t>, 2009), this study explores how youth experiencing homelessness make meaning of their lived experiences and engage with dominant discourses about homelessness that stigmatize and devalue them. A narrative analysis of 4 case studies, drawn from in-depth life story interviews with 11 unhoused youth in the United States, suggests that despite experience of struggle and loss, participants demonstrated the ability to (a) resist contamination through the construction of redemptive narratives, grounded in agency and resilience; and (b) resist dominant narratives about homelessness by attributing their circumstances to external causes and by critiquing institutions and figures perceived as holding power. In doing so, participants refused to adopt a “criminal” or “client” master narrative of homeless identity, instead affirming the value and worth of their knowledge, experiences, and identities. This study reveals the active agency of homeless youth to construct counternarratives in which they may </a:t>
            </a:r>
            <a:r>
              <a:rPr lang="en-CA" dirty="0" err="1"/>
              <a:t>restory</a:t>
            </a:r>
            <a:r>
              <a:rPr lang="en-CA" dirty="0"/>
              <a:t> their identities to find resilience in the margins.</a:t>
            </a:r>
            <a:endParaRPr lang="en-US" dirty="0"/>
          </a:p>
        </p:txBody>
      </p:sp>
    </p:spTree>
    <p:extLst>
      <p:ext uri="{BB962C8B-B14F-4D97-AF65-F5344CB8AC3E}">
        <p14:creationId xmlns:p14="http://schemas.microsoft.com/office/powerpoint/2010/main" val="2010948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59C1-71DA-49E7-8E4C-321F269E0867}"/>
              </a:ext>
            </a:extLst>
          </p:cNvPr>
          <p:cNvSpPr>
            <a:spLocks noGrp="1"/>
          </p:cNvSpPr>
          <p:nvPr>
            <p:ph type="title" idx="4294967295"/>
          </p:nvPr>
        </p:nvSpPr>
        <p:spPr>
          <a:xfrm>
            <a:off x="1295400" y="348517"/>
            <a:ext cx="9601200" cy="1304925"/>
          </a:xfrm>
        </p:spPr>
        <p:txBody>
          <a:bodyPr/>
          <a:lstStyle/>
          <a:p>
            <a:r>
              <a:rPr lang="en-US" dirty="0"/>
              <a:t>Examples</a:t>
            </a:r>
          </a:p>
        </p:txBody>
      </p:sp>
      <p:sp>
        <p:nvSpPr>
          <p:cNvPr id="3" name="Content Placeholder 2">
            <a:extLst>
              <a:ext uri="{FF2B5EF4-FFF2-40B4-BE49-F238E27FC236}">
                <a16:creationId xmlns:a16="http://schemas.microsoft.com/office/drawing/2014/main" id="{9FAD2387-5595-4662-AB9F-BAD540AC02C5}"/>
              </a:ext>
            </a:extLst>
          </p:cNvPr>
          <p:cNvSpPr>
            <a:spLocks noGrp="1"/>
          </p:cNvSpPr>
          <p:nvPr>
            <p:ph idx="4294967295"/>
          </p:nvPr>
        </p:nvSpPr>
        <p:spPr>
          <a:xfrm>
            <a:off x="717452" y="1494630"/>
            <a:ext cx="10815735" cy="4906170"/>
          </a:xfrm>
        </p:spPr>
        <p:txBody>
          <a:bodyPr>
            <a:normAutofit fontScale="92500" lnSpcReduction="10000"/>
          </a:bodyPr>
          <a:lstStyle/>
          <a:p>
            <a:pPr marL="0" indent="0">
              <a:buNone/>
            </a:pPr>
            <a:r>
              <a:rPr lang="en-CA" dirty="0">
                <a:solidFill>
                  <a:srgbClr val="C00000"/>
                </a:solidFill>
              </a:rPr>
              <a:t>Homeless youth are an understudied and stigmatized group. In their daily lives, these youth confront negative social perceptions and harrowing circumstances related to survival, which may present challenges to the construction of a meaningful, coherent identity. </a:t>
            </a:r>
            <a:r>
              <a:rPr lang="en-CA" dirty="0">
                <a:solidFill>
                  <a:srgbClr val="00B050"/>
                </a:solidFill>
              </a:rPr>
              <a:t>Using the theoretical notion of narrative engagement (Hammack &amp; </a:t>
            </a:r>
            <a:r>
              <a:rPr lang="en-CA" dirty="0" err="1">
                <a:solidFill>
                  <a:srgbClr val="00B050"/>
                </a:solidFill>
              </a:rPr>
              <a:t>Cohler</a:t>
            </a:r>
            <a:r>
              <a:rPr lang="en-CA" dirty="0">
                <a:solidFill>
                  <a:srgbClr val="00B050"/>
                </a:solidFill>
              </a:rPr>
              <a:t>, 2009), </a:t>
            </a:r>
            <a:r>
              <a:rPr lang="en-CA" dirty="0">
                <a:solidFill>
                  <a:srgbClr val="C00000"/>
                </a:solidFill>
              </a:rPr>
              <a:t>this study explores how youth experiencing homelessness make meaning of their lived experiences and engage with dominant discourses about homelessness that stigmatize and devalue them. </a:t>
            </a:r>
            <a:r>
              <a:rPr lang="en-CA" dirty="0">
                <a:solidFill>
                  <a:srgbClr val="00B050"/>
                </a:solidFill>
              </a:rPr>
              <a:t>A narrative analysis of 4 case studies, drawn from in-depth life story interviews with 11 unhoused youth in the United States, </a:t>
            </a:r>
            <a:r>
              <a:rPr lang="en-CA" dirty="0">
                <a:solidFill>
                  <a:srgbClr val="00B0F0"/>
                </a:solidFill>
              </a:rPr>
              <a:t>suggests that despite experience of struggle and loss, participants demonstrated the ability to (a) resist contamination through the construction of redemptive narratives, grounded in agency and resilience; and (b) resist dominant narratives about homelessness by attributing their circumstances to external causes and by critiquing institutions and figures perceived as holding power. In doing so, participants refused to adopt a “criminal” or “client” master narrative of homeless identity, instead affirming the value and worth of their knowledge, experiences, and identities. </a:t>
            </a:r>
            <a:r>
              <a:rPr lang="en-CA" dirty="0">
                <a:solidFill>
                  <a:srgbClr val="7030A0"/>
                </a:solidFill>
              </a:rPr>
              <a:t>This study reveals the active agency of homeless youth to construct counternarratives in which they may </a:t>
            </a:r>
            <a:r>
              <a:rPr lang="en-CA" dirty="0" err="1">
                <a:solidFill>
                  <a:srgbClr val="7030A0"/>
                </a:solidFill>
              </a:rPr>
              <a:t>restory</a:t>
            </a:r>
            <a:r>
              <a:rPr lang="en-CA" dirty="0">
                <a:solidFill>
                  <a:srgbClr val="7030A0"/>
                </a:solidFill>
              </a:rPr>
              <a:t> their identities to find resilience in the margins.</a:t>
            </a:r>
            <a:endParaRPr lang="en-US" dirty="0">
              <a:solidFill>
                <a:srgbClr val="7030A0"/>
              </a:solidFill>
            </a:endParaRPr>
          </a:p>
        </p:txBody>
      </p:sp>
      <p:cxnSp>
        <p:nvCxnSpPr>
          <p:cNvPr id="5" name="Straight Arrow Connector 4">
            <a:extLst>
              <a:ext uri="{FF2B5EF4-FFF2-40B4-BE49-F238E27FC236}">
                <a16:creationId xmlns:a16="http://schemas.microsoft.com/office/drawing/2014/main" id="{565E8401-4C41-7745-B415-EAF494ED6994}"/>
              </a:ext>
            </a:extLst>
          </p:cNvPr>
          <p:cNvCxnSpPr/>
          <p:nvPr/>
        </p:nvCxnSpPr>
        <p:spPr>
          <a:xfrm flipV="1">
            <a:off x="1477108" y="1026942"/>
            <a:ext cx="520504" cy="52050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92A606-A89E-2B35-8B28-C9CF4A36FF7F}"/>
              </a:ext>
            </a:extLst>
          </p:cNvPr>
          <p:cNvSpPr txBox="1"/>
          <p:nvPr/>
        </p:nvSpPr>
        <p:spPr>
          <a:xfrm>
            <a:off x="1997612" y="842276"/>
            <a:ext cx="2084032" cy="369332"/>
          </a:xfrm>
          <a:prstGeom prst="rect">
            <a:avLst/>
          </a:prstGeom>
          <a:noFill/>
        </p:spPr>
        <p:txBody>
          <a:bodyPr wrap="none" rtlCol="0">
            <a:spAutoFit/>
          </a:bodyPr>
          <a:lstStyle/>
          <a:p>
            <a:r>
              <a:rPr lang="en-CA" dirty="0">
                <a:solidFill>
                  <a:srgbClr val="C00000"/>
                </a:solidFill>
              </a:rPr>
              <a:t>Importance and aims</a:t>
            </a:r>
          </a:p>
        </p:txBody>
      </p:sp>
      <p:cxnSp>
        <p:nvCxnSpPr>
          <p:cNvPr id="10" name="Straight Arrow Connector 9">
            <a:extLst>
              <a:ext uri="{FF2B5EF4-FFF2-40B4-BE49-F238E27FC236}">
                <a16:creationId xmlns:a16="http://schemas.microsoft.com/office/drawing/2014/main" id="{CEBCA064-6A35-5375-D328-68913C75A3DE}"/>
              </a:ext>
            </a:extLst>
          </p:cNvPr>
          <p:cNvCxnSpPr>
            <a:cxnSpLocks/>
          </p:cNvCxnSpPr>
          <p:nvPr/>
        </p:nvCxnSpPr>
        <p:spPr>
          <a:xfrm flipH="1" flipV="1">
            <a:off x="10114671" y="1000979"/>
            <a:ext cx="552916" cy="205171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2AA8A06-D611-B119-A82F-461AF41204F7}"/>
              </a:ext>
            </a:extLst>
          </p:cNvPr>
          <p:cNvSpPr txBox="1"/>
          <p:nvPr/>
        </p:nvSpPr>
        <p:spPr>
          <a:xfrm>
            <a:off x="9692640" y="712176"/>
            <a:ext cx="974947" cy="369332"/>
          </a:xfrm>
          <a:prstGeom prst="rect">
            <a:avLst/>
          </a:prstGeom>
          <a:noFill/>
        </p:spPr>
        <p:txBody>
          <a:bodyPr wrap="none" rtlCol="0">
            <a:spAutoFit/>
          </a:bodyPr>
          <a:lstStyle/>
          <a:p>
            <a:r>
              <a:rPr lang="en-CA" dirty="0">
                <a:solidFill>
                  <a:srgbClr val="00B050"/>
                </a:solidFill>
              </a:rPr>
              <a:t>Methods</a:t>
            </a:r>
          </a:p>
        </p:txBody>
      </p:sp>
      <p:cxnSp>
        <p:nvCxnSpPr>
          <p:cNvPr id="14" name="Straight Arrow Connector 13">
            <a:extLst>
              <a:ext uri="{FF2B5EF4-FFF2-40B4-BE49-F238E27FC236}">
                <a16:creationId xmlns:a16="http://schemas.microsoft.com/office/drawing/2014/main" id="{D9B6CDD3-77D0-B248-C771-3DB3F9CEDD5D}"/>
              </a:ext>
            </a:extLst>
          </p:cNvPr>
          <p:cNvCxnSpPr/>
          <p:nvPr/>
        </p:nvCxnSpPr>
        <p:spPr>
          <a:xfrm flipH="1" flipV="1">
            <a:off x="8581292" y="1000979"/>
            <a:ext cx="703385" cy="280433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CBD162D-1A29-0C6A-0F7A-39E0D9E3674B}"/>
              </a:ext>
            </a:extLst>
          </p:cNvPr>
          <p:cNvSpPr txBox="1"/>
          <p:nvPr/>
        </p:nvSpPr>
        <p:spPr>
          <a:xfrm>
            <a:off x="8109682" y="736908"/>
            <a:ext cx="823302" cy="369332"/>
          </a:xfrm>
          <a:prstGeom prst="rect">
            <a:avLst/>
          </a:prstGeom>
          <a:noFill/>
        </p:spPr>
        <p:txBody>
          <a:bodyPr wrap="none" rtlCol="0">
            <a:spAutoFit/>
          </a:bodyPr>
          <a:lstStyle/>
          <a:p>
            <a:r>
              <a:rPr lang="en-CA" dirty="0">
                <a:solidFill>
                  <a:srgbClr val="00B0F0"/>
                </a:solidFill>
              </a:rPr>
              <a:t>Results</a:t>
            </a:r>
          </a:p>
        </p:txBody>
      </p:sp>
      <p:cxnSp>
        <p:nvCxnSpPr>
          <p:cNvPr id="17" name="Straight Arrow Connector 16">
            <a:extLst>
              <a:ext uri="{FF2B5EF4-FFF2-40B4-BE49-F238E27FC236}">
                <a16:creationId xmlns:a16="http://schemas.microsoft.com/office/drawing/2014/main" id="{382A0C51-F1C6-60B5-AFAF-9215B687CB54}"/>
              </a:ext>
            </a:extLst>
          </p:cNvPr>
          <p:cNvCxnSpPr/>
          <p:nvPr/>
        </p:nvCxnSpPr>
        <p:spPr>
          <a:xfrm>
            <a:off x="8561529" y="5835919"/>
            <a:ext cx="787790" cy="18466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771CFFC-B7D0-C1BE-25FD-D1A631D5685C}"/>
              </a:ext>
            </a:extLst>
          </p:cNvPr>
          <p:cNvSpPr txBox="1"/>
          <p:nvPr/>
        </p:nvSpPr>
        <p:spPr>
          <a:xfrm>
            <a:off x="9349319" y="5835919"/>
            <a:ext cx="2183868" cy="369332"/>
          </a:xfrm>
          <a:prstGeom prst="rect">
            <a:avLst/>
          </a:prstGeom>
          <a:noFill/>
        </p:spPr>
        <p:txBody>
          <a:bodyPr wrap="none" rtlCol="0">
            <a:spAutoFit/>
          </a:bodyPr>
          <a:lstStyle/>
          <a:p>
            <a:r>
              <a:rPr lang="en-CA" dirty="0">
                <a:solidFill>
                  <a:srgbClr val="7030A0"/>
                </a:solidFill>
              </a:rPr>
              <a:t>Discussion - summary</a:t>
            </a:r>
          </a:p>
        </p:txBody>
      </p:sp>
    </p:spTree>
    <p:extLst>
      <p:ext uri="{BB962C8B-B14F-4D97-AF65-F5344CB8AC3E}">
        <p14:creationId xmlns:p14="http://schemas.microsoft.com/office/powerpoint/2010/main" val="3632039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59C1-71DA-49E7-8E4C-321F269E0867}"/>
              </a:ext>
            </a:extLst>
          </p:cNvPr>
          <p:cNvSpPr>
            <a:spLocks noGrp="1"/>
          </p:cNvSpPr>
          <p:nvPr>
            <p:ph type="title" idx="4294967295"/>
          </p:nvPr>
        </p:nvSpPr>
        <p:spPr>
          <a:xfrm>
            <a:off x="1295400" y="348517"/>
            <a:ext cx="9601200" cy="1304925"/>
          </a:xfrm>
        </p:spPr>
        <p:txBody>
          <a:bodyPr/>
          <a:lstStyle/>
          <a:p>
            <a:r>
              <a:rPr lang="en-US" dirty="0"/>
              <a:t>Examples</a:t>
            </a:r>
          </a:p>
        </p:txBody>
      </p:sp>
      <p:sp>
        <p:nvSpPr>
          <p:cNvPr id="3" name="Content Placeholder 2">
            <a:extLst>
              <a:ext uri="{FF2B5EF4-FFF2-40B4-BE49-F238E27FC236}">
                <a16:creationId xmlns:a16="http://schemas.microsoft.com/office/drawing/2014/main" id="{9FAD2387-5595-4662-AB9F-BAD540AC02C5}"/>
              </a:ext>
            </a:extLst>
          </p:cNvPr>
          <p:cNvSpPr>
            <a:spLocks noGrp="1"/>
          </p:cNvSpPr>
          <p:nvPr>
            <p:ph idx="4294967295"/>
          </p:nvPr>
        </p:nvSpPr>
        <p:spPr>
          <a:xfrm>
            <a:off x="717452" y="1494630"/>
            <a:ext cx="10815735" cy="4906170"/>
          </a:xfrm>
        </p:spPr>
        <p:txBody>
          <a:bodyPr>
            <a:normAutofit/>
          </a:bodyPr>
          <a:lstStyle/>
          <a:p>
            <a:pPr marL="0" indent="0">
              <a:buNone/>
            </a:pPr>
            <a:r>
              <a:rPr lang="en-CA" dirty="0">
                <a:solidFill>
                  <a:srgbClr val="00B050"/>
                </a:solidFill>
              </a:rPr>
              <a:t>The authors designed a qualitative, multiple case study that employed the photovoice method </a:t>
            </a:r>
            <a:r>
              <a:rPr lang="en-CA" dirty="0">
                <a:solidFill>
                  <a:srgbClr val="C00000"/>
                </a:solidFill>
              </a:rPr>
              <a:t>to explore how enculturation is experienced by three Chinese adolescents living with their families in a </a:t>
            </a:r>
            <a:r>
              <a:rPr lang="en-CA" dirty="0" err="1">
                <a:solidFill>
                  <a:srgbClr val="C00000"/>
                </a:solidFill>
              </a:rPr>
              <a:t>nonethnically</a:t>
            </a:r>
            <a:r>
              <a:rPr lang="en-CA" dirty="0">
                <a:solidFill>
                  <a:srgbClr val="C00000"/>
                </a:solidFill>
              </a:rPr>
              <a:t> dense cultural community. </a:t>
            </a:r>
            <a:r>
              <a:rPr lang="en-CA" dirty="0">
                <a:solidFill>
                  <a:srgbClr val="00B050"/>
                </a:solidFill>
              </a:rPr>
              <a:t>A total of 18 one-on-one interviews were conducted with three youth and their parents. Photos were also used as elicitation tools to understand the meaning of enculturation for each individual. </a:t>
            </a:r>
            <a:r>
              <a:rPr lang="en-CA" dirty="0">
                <a:solidFill>
                  <a:srgbClr val="00B0F0"/>
                </a:solidFill>
              </a:rPr>
              <a:t>Case descriptions of each adolescent are presented, followed by five cross-case themes: (a) </a:t>
            </a:r>
            <a:r>
              <a:rPr lang="en-CA" dirty="0" err="1">
                <a:solidFill>
                  <a:srgbClr val="00B0F0"/>
                </a:solidFill>
              </a:rPr>
              <a:t>SelfIdentifying</a:t>
            </a:r>
            <a:r>
              <a:rPr lang="en-CA" dirty="0">
                <a:solidFill>
                  <a:srgbClr val="00B0F0"/>
                </a:solidFill>
              </a:rPr>
              <a:t> as Chinese, (b) Parental Strictness, (c) Multiple Groups of Comparison, (d) (Not) Having a Chinese Community, and (e) Messages to Excel. The findings provide a descriptive understanding of how adolescent enculturation is shaped by the family, community, and their intersections. </a:t>
            </a:r>
            <a:r>
              <a:rPr lang="en-CA" dirty="0">
                <a:solidFill>
                  <a:srgbClr val="7030A0"/>
                </a:solidFill>
              </a:rPr>
              <a:t>Implications for research and practice, such as the continued need to understand enculturation as a dynamic phenomenon and process, are presented.</a:t>
            </a:r>
            <a:endParaRPr lang="en-US" dirty="0">
              <a:solidFill>
                <a:srgbClr val="7030A0"/>
              </a:solidFill>
            </a:endParaRPr>
          </a:p>
        </p:txBody>
      </p:sp>
    </p:spTree>
    <p:extLst>
      <p:ext uri="{BB962C8B-B14F-4D97-AF65-F5344CB8AC3E}">
        <p14:creationId xmlns:p14="http://schemas.microsoft.com/office/powerpoint/2010/main" val="3575643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BCB90-ACE5-4AA7-99BA-589FAE3D8BF3}"/>
              </a:ext>
            </a:extLst>
          </p:cNvPr>
          <p:cNvSpPr>
            <a:spLocks noGrp="1"/>
          </p:cNvSpPr>
          <p:nvPr>
            <p:ph type="title"/>
          </p:nvPr>
        </p:nvSpPr>
        <p:spPr/>
        <p:txBody>
          <a:bodyPr/>
          <a:lstStyle/>
          <a:p>
            <a:r>
              <a:rPr lang="en-CA" dirty="0"/>
              <a:t>Group work</a:t>
            </a:r>
            <a:endParaRPr lang="en-US" dirty="0"/>
          </a:p>
        </p:txBody>
      </p:sp>
      <p:sp>
        <p:nvSpPr>
          <p:cNvPr id="3" name="Content Placeholder 2">
            <a:extLst>
              <a:ext uri="{FF2B5EF4-FFF2-40B4-BE49-F238E27FC236}">
                <a16:creationId xmlns:a16="http://schemas.microsoft.com/office/drawing/2014/main" id="{5A43A055-A72E-4F86-A1C8-F4690F096CCF}"/>
              </a:ext>
            </a:extLst>
          </p:cNvPr>
          <p:cNvSpPr>
            <a:spLocks noGrp="1"/>
          </p:cNvSpPr>
          <p:nvPr>
            <p:ph idx="1"/>
          </p:nvPr>
        </p:nvSpPr>
        <p:spPr/>
        <p:txBody>
          <a:bodyPr>
            <a:normAutofit/>
          </a:bodyPr>
          <a:lstStyle/>
          <a:p>
            <a:r>
              <a:rPr lang="en-CA" dirty="0" err="1"/>
              <a:t>Video:</a:t>
            </a:r>
            <a:r>
              <a:rPr lang="en-CA" dirty="0" err="1">
                <a:hlinkClick r:id="rId2"/>
              </a:rPr>
              <a:t>https</a:t>
            </a:r>
            <a:r>
              <a:rPr lang="en-CA" dirty="0">
                <a:hlinkClick r:id="rId2"/>
              </a:rPr>
              <a:t>://www.ted.com/talks/li_huei_tsai_could_we_treat_alzheimer_s_with_light_and_sound/transcript?language=en</a:t>
            </a:r>
            <a:endParaRPr lang="en-CA" dirty="0"/>
          </a:p>
          <a:p>
            <a:r>
              <a:rPr lang="en-CA" dirty="0"/>
              <a:t>The transcript for the video is also provided online if you need it</a:t>
            </a:r>
          </a:p>
          <a:p>
            <a:r>
              <a:rPr lang="en-CA" dirty="0"/>
              <a:t>1. Use the contents of the video to write an abstract for the study described (Maximum 150 words)</a:t>
            </a:r>
          </a:p>
          <a:p>
            <a:r>
              <a:rPr lang="en-CA" dirty="0"/>
              <a:t>2. Prepare a short ppt presentation or a simple poster based on this talk (with all IMRD sections)</a:t>
            </a:r>
          </a:p>
        </p:txBody>
      </p:sp>
    </p:spTree>
    <p:extLst>
      <p:ext uri="{BB962C8B-B14F-4D97-AF65-F5344CB8AC3E}">
        <p14:creationId xmlns:p14="http://schemas.microsoft.com/office/powerpoint/2010/main" val="1569595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E2F97-5B97-2607-01C8-E680EC2A31BA}"/>
              </a:ext>
            </a:extLst>
          </p:cNvPr>
          <p:cNvSpPr>
            <a:spLocks noGrp="1"/>
          </p:cNvSpPr>
          <p:nvPr>
            <p:ph type="title"/>
          </p:nvPr>
        </p:nvSpPr>
        <p:spPr/>
        <p:txBody>
          <a:bodyPr/>
          <a:lstStyle/>
          <a:p>
            <a:r>
              <a:rPr lang="en-CA" dirty="0"/>
              <a:t>Poster Examples</a:t>
            </a:r>
          </a:p>
        </p:txBody>
      </p:sp>
      <p:pic>
        <p:nvPicPr>
          <p:cNvPr id="6" name="Content Placeholder 5" descr="Text&#10;&#10;Description automatically generated">
            <a:extLst>
              <a:ext uri="{FF2B5EF4-FFF2-40B4-BE49-F238E27FC236}">
                <a16:creationId xmlns:a16="http://schemas.microsoft.com/office/drawing/2014/main" id="{622575C6-1573-3FAE-998F-8AD7907E55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243" y="1994755"/>
            <a:ext cx="6216520" cy="4662390"/>
          </a:xfrm>
        </p:spPr>
      </p:pic>
      <p:pic>
        <p:nvPicPr>
          <p:cNvPr id="12" name="Content Placeholder 6">
            <a:extLst>
              <a:ext uri="{FF2B5EF4-FFF2-40B4-BE49-F238E27FC236}">
                <a16:creationId xmlns:a16="http://schemas.microsoft.com/office/drawing/2014/main" id="{9087C24F-AD0C-4D96-FA41-8EBA94973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234" y="770866"/>
            <a:ext cx="6216520" cy="5644601"/>
          </a:xfrm>
          <a:prstGeom prst="rect">
            <a:avLst/>
          </a:prstGeom>
        </p:spPr>
      </p:pic>
      <p:pic>
        <p:nvPicPr>
          <p:cNvPr id="13" name="Content Placeholder 6" descr="Calendar&#10;&#10;Description automatically generated">
            <a:extLst>
              <a:ext uri="{FF2B5EF4-FFF2-40B4-BE49-F238E27FC236}">
                <a16:creationId xmlns:a16="http://schemas.microsoft.com/office/drawing/2014/main" id="{7B91E77A-A314-3758-94FA-444C4D581A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3152" y="251622"/>
            <a:ext cx="4094385" cy="6547561"/>
          </a:xfrm>
          <a:prstGeom prst="rect">
            <a:avLst/>
          </a:prstGeom>
        </p:spPr>
      </p:pic>
      <p:pic>
        <p:nvPicPr>
          <p:cNvPr id="14" name="Content Placeholder 10" descr="Text, timeline&#10;&#10;Description automatically generated">
            <a:extLst>
              <a:ext uri="{FF2B5EF4-FFF2-40B4-BE49-F238E27FC236}">
                <a16:creationId xmlns:a16="http://schemas.microsoft.com/office/drawing/2014/main" id="{60499CCE-1F45-BD68-A06D-5B69CB2A3B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9274" y="535527"/>
            <a:ext cx="8153704" cy="6115278"/>
          </a:xfrm>
          <a:prstGeom prst="rect">
            <a:avLst/>
          </a:prstGeom>
        </p:spPr>
      </p:pic>
    </p:spTree>
    <p:extLst>
      <p:ext uri="{BB962C8B-B14F-4D97-AF65-F5344CB8AC3E}">
        <p14:creationId xmlns:p14="http://schemas.microsoft.com/office/powerpoint/2010/main" val="369252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286C2-D147-43CA-828D-77AD576491D0}"/>
              </a:ext>
            </a:extLst>
          </p:cNvPr>
          <p:cNvSpPr>
            <a:spLocks noGrp="1"/>
          </p:cNvSpPr>
          <p:nvPr>
            <p:ph type="title"/>
          </p:nvPr>
        </p:nvSpPr>
        <p:spPr/>
        <p:txBody>
          <a:bodyPr/>
          <a:lstStyle/>
          <a:p>
            <a:r>
              <a:rPr lang="en-CA" dirty="0"/>
              <a:t>Final Presentations</a:t>
            </a:r>
            <a:endParaRPr lang="en-US" dirty="0"/>
          </a:p>
        </p:txBody>
      </p:sp>
      <p:sp>
        <p:nvSpPr>
          <p:cNvPr id="3" name="Content Placeholder 2">
            <a:extLst>
              <a:ext uri="{FF2B5EF4-FFF2-40B4-BE49-F238E27FC236}">
                <a16:creationId xmlns:a16="http://schemas.microsoft.com/office/drawing/2014/main" id="{246A3674-0A1D-4FE1-8EAB-66859870F765}"/>
              </a:ext>
            </a:extLst>
          </p:cNvPr>
          <p:cNvSpPr>
            <a:spLocks noGrp="1"/>
          </p:cNvSpPr>
          <p:nvPr>
            <p:ph idx="1"/>
          </p:nvPr>
        </p:nvSpPr>
        <p:spPr/>
        <p:txBody>
          <a:bodyPr/>
          <a:lstStyle/>
          <a:p>
            <a:r>
              <a:rPr lang="en-CA" dirty="0"/>
              <a:t>Your final presentation will start from week 13 until the end of term. Sign up for the time slot that you prefer next week (first come first serve) </a:t>
            </a:r>
          </a:p>
          <a:p>
            <a:r>
              <a:rPr lang="en-CA" dirty="0"/>
              <a:t>Topics include any paper given in the other presentations during the class. However:</a:t>
            </a:r>
          </a:p>
          <a:p>
            <a:pPr lvl="1"/>
            <a:r>
              <a:rPr lang="en-CA" dirty="0"/>
              <a:t>1. You cannot present a paper that is done in your group</a:t>
            </a:r>
          </a:p>
          <a:p>
            <a:pPr lvl="1"/>
            <a:r>
              <a:rPr lang="en-CA" dirty="0"/>
              <a:t>2. You and your group members must choose different papers</a:t>
            </a:r>
          </a:p>
          <a:p>
            <a:r>
              <a:rPr lang="en-CA" dirty="0"/>
              <a:t>Remember your audience (me)!</a:t>
            </a:r>
            <a:endParaRPr lang="en-US" dirty="0"/>
          </a:p>
        </p:txBody>
      </p:sp>
    </p:spTree>
    <p:extLst>
      <p:ext uri="{BB962C8B-B14F-4D97-AF65-F5344CB8AC3E}">
        <p14:creationId xmlns:p14="http://schemas.microsoft.com/office/powerpoint/2010/main" val="193494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286C2-D147-43CA-828D-77AD576491D0}"/>
              </a:ext>
            </a:extLst>
          </p:cNvPr>
          <p:cNvSpPr>
            <a:spLocks noGrp="1"/>
          </p:cNvSpPr>
          <p:nvPr>
            <p:ph type="title"/>
          </p:nvPr>
        </p:nvSpPr>
        <p:spPr/>
        <p:txBody>
          <a:bodyPr/>
          <a:lstStyle/>
          <a:p>
            <a:r>
              <a:rPr lang="en-CA" dirty="0"/>
              <a:t>Final Presentations</a:t>
            </a:r>
            <a:endParaRPr lang="en-US" dirty="0"/>
          </a:p>
        </p:txBody>
      </p:sp>
      <p:sp>
        <p:nvSpPr>
          <p:cNvPr id="3" name="Content Placeholder 2">
            <a:extLst>
              <a:ext uri="{FF2B5EF4-FFF2-40B4-BE49-F238E27FC236}">
                <a16:creationId xmlns:a16="http://schemas.microsoft.com/office/drawing/2014/main" id="{246A3674-0A1D-4FE1-8EAB-66859870F765}"/>
              </a:ext>
            </a:extLst>
          </p:cNvPr>
          <p:cNvSpPr>
            <a:spLocks noGrp="1"/>
          </p:cNvSpPr>
          <p:nvPr>
            <p:ph idx="1"/>
          </p:nvPr>
        </p:nvSpPr>
        <p:spPr/>
        <p:txBody>
          <a:bodyPr/>
          <a:lstStyle/>
          <a:p>
            <a:r>
              <a:rPr lang="en-CA" dirty="0"/>
              <a:t>After you sign up, you will need to let me know which paper you are going to use for the presentation</a:t>
            </a:r>
          </a:p>
          <a:p>
            <a:r>
              <a:rPr lang="en-CA" dirty="0"/>
              <a:t>Final presentations will be a little more difficult: You have only 5 minutes to describe the entire paper (treat this as a poster presentation in a conference)</a:t>
            </a:r>
          </a:p>
          <a:p>
            <a:r>
              <a:rPr lang="en-US" dirty="0"/>
              <a:t>Keep in mind that because of setup and technical issues, the time may not be perfect. Be ready for your time slot to be pushed later. (If this is an issue, try to be one of the first presenters for that day.)</a:t>
            </a:r>
          </a:p>
        </p:txBody>
      </p:sp>
    </p:spTree>
    <p:extLst>
      <p:ext uri="{BB962C8B-B14F-4D97-AF65-F5344CB8AC3E}">
        <p14:creationId xmlns:p14="http://schemas.microsoft.com/office/powerpoint/2010/main" val="3387952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A8F11-C0F8-4A9E-99E1-A55B97431A97}"/>
              </a:ext>
            </a:extLst>
          </p:cNvPr>
          <p:cNvSpPr>
            <a:spLocks noGrp="1"/>
          </p:cNvSpPr>
          <p:nvPr>
            <p:ph type="title"/>
          </p:nvPr>
        </p:nvSpPr>
        <p:spPr/>
        <p:txBody>
          <a:bodyPr/>
          <a:lstStyle/>
          <a:p>
            <a:r>
              <a:rPr lang="en-CA" dirty="0"/>
              <a:t>What is an Abstract</a:t>
            </a:r>
            <a:endParaRPr lang="en-US" dirty="0"/>
          </a:p>
        </p:txBody>
      </p:sp>
      <p:sp>
        <p:nvSpPr>
          <p:cNvPr id="3" name="Content Placeholder 2">
            <a:extLst>
              <a:ext uri="{FF2B5EF4-FFF2-40B4-BE49-F238E27FC236}">
                <a16:creationId xmlns:a16="http://schemas.microsoft.com/office/drawing/2014/main" id="{BEC72715-79BE-45B4-9008-99978BB9CA3C}"/>
              </a:ext>
            </a:extLst>
          </p:cNvPr>
          <p:cNvSpPr>
            <a:spLocks noGrp="1"/>
          </p:cNvSpPr>
          <p:nvPr>
            <p:ph idx="1"/>
          </p:nvPr>
        </p:nvSpPr>
        <p:spPr/>
        <p:txBody>
          <a:bodyPr/>
          <a:lstStyle/>
          <a:p>
            <a:r>
              <a:rPr lang="en-CA" dirty="0"/>
              <a:t>Short summary of your paper </a:t>
            </a:r>
          </a:p>
          <a:p>
            <a:r>
              <a:rPr lang="en-CA" dirty="0"/>
              <a:t>Serves multiple purposes:</a:t>
            </a:r>
          </a:p>
          <a:p>
            <a:pPr lvl="1"/>
            <a:r>
              <a:rPr lang="en-CA" dirty="0"/>
              <a:t>Get the essence of the paper so the audience can decide if they want to read your paper</a:t>
            </a:r>
          </a:p>
          <a:p>
            <a:pPr lvl="1"/>
            <a:r>
              <a:rPr lang="en-CA" dirty="0"/>
              <a:t>Prepares the reader for the organization of your paper</a:t>
            </a:r>
          </a:p>
          <a:p>
            <a:pPr lvl="1"/>
            <a:r>
              <a:rPr lang="en-CA" dirty="0"/>
              <a:t>Helps the reader remember the key points</a:t>
            </a:r>
            <a:endParaRPr lang="en-US" dirty="0"/>
          </a:p>
        </p:txBody>
      </p:sp>
    </p:spTree>
    <p:extLst>
      <p:ext uri="{BB962C8B-B14F-4D97-AF65-F5344CB8AC3E}">
        <p14:creationId xmlns:p14="http://schemas.microsoft.com/office/powerpoint/2010/main" val="684302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EB3E7-CDBC-421C-9364-E67E07C8004C}"/>
              </a:ext>
            </a:extLst>
          </p:cNvPr>
          <p:cNvSpPr>
            <a:spLocks noGrp="1"/>
          </p:cNvSpPr>
          <p:nvPr>
            <p:ph type="title"/>
          </p:nvPr>
        </p:nvSpPr>
        <p:spPr/>
        <p:txBody>
          <a:bodyPr/>
          <a:lstStyle/>
          <a:p>
            <a:r>
              <a:rPr lang="en-CA" dirty="0"/>
              <a:t>Content Matters</a:t>
            </a:r>
            <a:endParaRPr lang="en-US" dirty="0"/>
          </a:p>
        </p:txBody>
      </p:sp>
      <p:sp>
        <p:nvSpPr>
          <p:cNvPr id="3" name="Content Placeholder 2">
            <a:extLst>
              <a:ext uri="{FF2B5EF4-FFF2-40B4-BE49-F238E27FC236}">
                <a16:creationId xmlns:a16="http://schemas.microsoft.com/office/drawing/2014/main" id="{42946D78-104D-4509-B030-8D39DBEBC0DB}"/>
              </a:ext>
            </a:extLst>
          </p:cNvPr>
          <p:cNvSpPr>
            <a:spLocks noGrp="1"/>
          </p:cNvSpPr>
          <p:nvPr>
            <p:ph idx="1"/>
          </p:nvPr>
        </p:nvSpPr>
        <p:spPr/>
        <p:txBody>
          <a:bodyPr/>
          <a:lstStyle/>
          <a:p>
            <a:r>
              <a:rPr lang="en-CA" dirty="0"/>
              <a:t>In search engines and databases, abstracts and titles are used to search for papers </a:t>
            </a:r>
          </a:p>
          <a:p>
            <a:r>
              <a:rPr lang="en-CA" dirty="0"/>
              <a:t>Your abstract should be intelligible on its own, without reading the entire paper.</a:t>
            </a:r>
          </a:p>
          <a:p>
            <a:r>
              <a:rPr lang="en-CA" dirty="0"/>
              <a:t>No citations – the abstract should describe what you have studied and your own results</a:t>
            </a:r>
            <a:endParaRPr lang="en-US" dirty="0"/>
          </a:p>
        </p:txBody>
      </p:sp>
    </p:spTree>
    <p:extLst>
      <p:ext uri="{BB962C8B-B14F-4D97-AF65-F5344CB8AC3E}">
        <p14:creationId xmlns:p14="http://schemas.microsoft.com/office/powerpoint/2010/main" val="378045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A6B0F-CE38-4658-9388-3C86BCE4F16A}"/>
              </a:ext>
            </a:extLst>
          </p:cNvPr>
          <p:cNvSpPr>
            <a:spLocks noGrp="1"/>
          </p:cNvSpPr>
          <p:nvPr>
            <p:ph type="title"/>
          </p:nvPr>
        </p:nvSpPr>
        <p:spPr/>
        <p:txBody>
          <a:bodyPr/>
          <a:lstStyle/>
          <a:p>
            <a:r>
              <a:rPr lang="en-CA" dirty="0"/>
              <a:t>Sample organizations</a:t>
            </a:r>
            <a:endParaRPr lang="en-US" dirty="0"/>
          </a:p>
        </p:txBody>
      </p:sp>
      <p:sp>
        <p:nvSpPr>
          <p:cNvPr id="3" name="Content Placeholder 2">
            <a:extLst>
              <a:ext uri="{FF2B5EF4-FFF2-40B4-BE49-F238E27FC236}">
                <a16:creationId xmlns:a16="http://schemas.microsoft.com/office/drawing/2014/main" id="{6C5349A9-DF50-4169-A8A4-D62031A3FE6C}"/>
              </a:ext>
            </a:extLst>
          </p:cNvPr>
          <p:cNvSpPr>
            <a:spLocks noGrp="1"/>
          </p:cNvSpPr>
          <p:nvPr>
            <p:ph idx="1"/>
          </p:nvPr>
        </p:nvSpPr>
        <p:spPr/>
        <p:txBody>
          <a:bodyPr>
            <a:normAutofit lnSpcReduction="10000"/>
          </a:bodyPr>
          <a:lstStyle/>
          <a:p>
            <a:r>
              <a:rPr lang="en-CA" dirty="0"/>
              <a:t>1. One sentence to describe topic</a:t>
            </a:r>
          </a:p>
          <a:p>
            <a:endParaRPr lang="en-CA" dirty="0"/>
          </a:p>
          <a:p>
            <a:r>
              <a:rPr lang="en-CA" dirty="0"/>
              <a:t>2. 1-2 sentences describing past literature/gap</a:t>
            </a:r>
          </a:p>
          <a:p>
            <a:endParaRPr lang="en-CA" dirty="0"/>
          </a:p>
          <a:p>
            <a:r>
              <a:rPr lang="en-CA" dirty="0"/>
              <a:t>3. Details on methods and analyses</a:t>
            </a:r>
          </a:p>
          <a:p>
            <a:endParaRPr lang="en-CA" dirty="0"/>
          </a:p>
          <a:p>
            <a:r>
              <a:rPr lang="en-CA" dirty="0"/>
              <a:t>4. Major findings and significance/applications</a:t>
            </a:r>
            <a:endParaRPr lang="en-US" dirty="0"/>
          </a:p>
        </p:txBody>
      </p:sp>
    </p:spTree>
    <p:extLst>
      <p:ext uri="{BB962C8B-B14F-4D97-AF65-F5344CB8AC3E}">
        <p14:creationId xmlns:p14="http://schemas.microsoft.com/office/powerpoint/2010/main" val="3839389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A6B0F-CE38-4658-9388-3C86BCE4F16A}"/>
              </a:ext>
            </a:extLst>
          </p:cNvPr>
          <p:cNvSpPr>
            <a:spLocks noGrp="1"/>
          </p:cNvSpPr>
          <p:nvPr>
            <p:ph type="title"/>
          </p:nvPr>
        </p:nvSpPr>
        <p:spPr/>
        <p:txBody>
          <a:bodyPr/>
          <a:lstStyle/>
          <a:p>
            <a:r>
              <a:rPr lang="en-CA" dirty="0"/>
              <a:t>Sample organizations</a:t>
            </a:r>
            <a:endParaRPr lang="en-US" dirty="0"/>
          </a:p>
        </p:txBody>
      </p:sp>
      <p:sp>
        <p:nvSpPr>
          <p:cNvPr id="3" name="Content Placeholder 2">
            <a:extLst>
              <a:ext uri="{FF2B5EF4-FFF2-40B4-BE49-F238E27FC236}">
                <a16:creationId xmlns:a16="http://schemas.microsoft.com/office/drawing/2014/main" id="{6C5349A9-DF50-4169-A8A4-D62031A3FE6C}"/>
              </a:ext>
            </a:extLst>
          </p:cNvPr>
          <p:cNvSpPr>
            <a:spLocks noGrp="1"/>
          </p:cNvSpPr>
          <p:nvPr>
            <p:ph idx="1"/>
          </p:nvPr>
        </p:nvSpPr>
        <p:spPr/>
        <p:txBody>
          <a:bodyPr>
            <a:normAutofit lnSpcReduction="10000"/>
          </a:bodyPr>
          <a:lstStyle/>
          <a:p>
            <a:r>
              <a:rPr lang="en-CA" dirty="0"/>
              <a:t>1. One sentence to describe topic</a:t>
            </a:r>
          </a:p>
          <a:p>
            <a:endParaRPr lang="en-CA" dirty="0"/>
          </a:p>
          <a:p>
            <a:r>
              <a:rPr lang="en-CA" dirty="0"/>
              <a:t>2. 1-2 sentences describing past literature/gap</a:t>
            </a:r>
          </a:p>
          <a:p>
            <a:endParaRPr lang="en-CA" dirty="0"/>
          </a:p>
          <a:p>
            <a:r>
              <a:rPr lang="en-CA" dirty="0"/>
              <a:t>3. Details on methods and analyses</a:t>
            </a:r>
          </a:p>
          <a:p>
            <a:endParaRPr lang="en-CA" b="1" dirty="0"/>
          </a:p>
          <a:p>
            <a:r>
              <a:rPr lang="en-CA" b="1" dirty="0"/>
              <a:t>4. Major findings and significance/applications</a:t>
            </a:r>
            <a:endParaRPr lang="en-US" b="1" dirty="0"/>
          </a:p>
        </p:txBody>
      </p:sp>
    </p:spTree>
    <p:extLst>
      <p:ext uri="{BB962C8B-B14F-4D97-AF65-F5344CB8AC3E}">
        <p14:creationId xmlns:p14="http://schemas.microsoft.com/office/powerpoint/2010/main" val="3013428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A6B0F-CE38-4658-9388-3C86BCE4F16A}"/>
              </a:ext>
            </a:extLst>
          </p:cNvPr>
          <p:cNvSpPr>
            <a:spLocks noGrp="1"/>
          </p:cNvSpPr>
          <p:nvPr>
            <p:ph type="title"/>
          </p:nvPr>
        </p:nvSpPr>
        <p:spPr/>
        <p:txBody>
          <a:bodyPr/>
          <a:lstStyle/>
          <a:p>
            <a:r>
              <a:rPr lang="en-CA" dirty="0"/>
              <a:t>Sample organizations</a:t>
            </a:r>
            <a:endParaRPr lang="en-US" dirty="0"/>
          </a:p>
        </p:txBody>
      </p:sp>
      <p:sp>
        <p:nvSpPr>
          <p:cNvPr id="3" name="Content Placeholder 2">
            <a:extLst>
              <a:ext uri="{FF2B5EF4-FFF2-40B4-BE49-F238E27FC236}">
                <a16:creationId xmlns:a16="http://schemas.microsoft.com/office/drawing/2014/main" id="{6C5349A9-DF50-4169-A8A4-D62031A3FE6C}"/>
              </a:ext>
            </a:extLst>
          </p:cNvPr>
          <p:cNvSpPr>
            <a:spLocks noGrp="1"/>
          </p:cNvSpPr>
          <p:nvPr>
            <p:ph idx="1"/>
          </p:nvPr>
        </p:nvSpPr>
        <p:spPr/>
        <p:txBody>
          <a:bodyPr>
            <a:normAutofit/>
          </a:bodyPr>
          <a:lstStyle/>
          <a:p>
            <a:r>
              <a:rPr lang="en-CA" dirty="0"/>
              <a:t>1. One sentence to describe topic and literature</a:t>
            </a:r>
          </a:p>
          <a:p>
            <a:endParaRPr lang="en-CA" dirty="0"/>
          </a:p>
          <a:p>
            <a:r>
              <a:rPr lang="en-CA" dirty="0"/>
              <a:t>2. Details on methods and results</a:t>
            </a:r>
          </a:p>
          <a:p>
            <a:endParaRPr lang="en-CA" b="1" dirty="0"/>
          </a:p>
          <a:p>
            <a:r>
              <a:rPr lang="en-CA" dirty="0"/>
              <a:t>3. Significance/applications </a:t>
            </a:r>
            <a:endParaRPr lang="en-US" dirty="0"/>
          </a:p>
        </p:txBody>
      </p:sp>
    </p:spTree>
    <p:extLst>
      <p:ext uri="{BB962C8B-B14F-4D97-AF65-F5344CB8AC3E}">
        <p14:creationId xmlns:p14="http://schemas.microsoft.com/office/powerpoint/2010/main" val="714366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A6B0F-CE38-4658-9388-3C86BCE4F16A}"/>
              </a:ext>
            </a:extLst>
          </p:cNvPr>
          <p:cNvSpPr>
            <a:spLocks noGrp="1"/>
          </p:cNvSpPr>
          <p:nvPr>
            <p:ph type="title"/>
          </p:nvPr>
        </p:nvSpPr>
        <p:spPr/>
        <p:txBody>
          <a:bodyPr/>
          <a:lstStyle/>
          <a:p>
            <a:r>
              <a:rPr lang="en-CA" dirty="0"/>
              <a:t>Sample organizations</a:t>
            </a:r>
            <a:endParaRPr lang="en-US" dirty="0"/>
          </a:p>
        </p:txBody>
      </p:sp>
      <p:sp>
        <p:nvSpPr>
          <p:cNvPr id="3" name="Content Placeholder 2">
            <a:extLst>
              <a:ext uri="{FF2B5EF4-FFF2-40B4-BE49-F238E27FC236}">
                <a16:creationId xmlns:a16="http://schemas.microsoft.com/office/drawing/2014/main" id="{6C5349A9-DF50-4169-A8A4-D62031A3FE6C}"/>
              </a:ext>
            </a:extLst>
          </p:cNvPr>
          <p:cNvSpPr>
            <a:spLocks noGrp="1"/>
          </p:cNvSpPr>
          <p:nvPr>
            <p:ph idx="1"/>
          </p:nvPr>
        </p:nvSpPr>
        <p:spPr/>
        <p:txBody>
          <a:bodyPr>
            <a:normAutofit/>
          </a:bodyPr>
          <a:lstStyle/>
          <a:p>
            <a:r>
              <a:rPr lang="en-CA" dirty="0"/>
              <a:t>1. One sentence to describe topic and literature</a:t>
            </a:r>
          </a:p>
          <a:p>
            <a:endParaRPr lang="en-CA" dirty="0"/>
          </a:p>
          <a:p>
            <a:r>
              <a:rPr lang="en-CA" b="1" dirty="0"/>
              <a:t>2. Details on methods and results</a:t>
            </a:r>
          </a:p>
          <a:p>
            <a:endParaRPr lang="en-CA" b="1" dirty="0"/>
          </a:p>
          <a:p>
            <a:r>
              <a:rPr lang="en-CA" dirty="0"/>
              <a:t>3. Significance/applications</a:t>
            </a:r>
            <a:endParaRPr lang="en-US" dirty="0"/>
          </a:p>
        </p:txBody>
      </p:sp>
    </p:spTree>
    <p:extLst>
      <p:ext uri="{BB962C8B-B14F-4D97-AF65-F5344CB8AC3E}">
        <p14:creationId xmlns:p14="http://schemas.microsoft.com/office/powerpoint/2010/main" val="974831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59C1-71DA-49E7-8E4C-321F269E0867}"/>
              </a:ext>
            </a:extLst>
          </p:cNvPr>
          <p:cNvSpPr>
            <a:spLocks noGrp="1"/>
          </p:cNvSpPr>
          <p:nvPr>
            <p:ph type="title" idx="4294967295"/>
          </p:nvPr>
        </p:nvSpPr>
        <p:spPr>
          <a:xfrm>
            <a:off x="1295400" y="348517"/>
            <a:ext cx="9601200" cy="1304925"/>
          </a:xfrm>
        </p:spPr>
        <p:txBody>
          <a:bodyPr/>
          <a:lstStyle/>
          <a:p>
            <a:r>
              <a:rPr lang="en-US" dirty="0"/>
              <a:t>Examples</a:t>
            </a:r>
          </a:p>
        </p:txBody>
      </p:sp>
      <p:sp>
        <p:nvSpPr>
          <p:cNvPr id="3" name="Content Placeholder 2">
            <a:extLst>
              <a:ext uri="{FF2B5EF4-FFF2-40B4-BE49-F238E27FC236}">
                <a16:creationId xmlns:a16="http://schemas.microsoft.com/office/drawing/2014/main" id="{9FAD2387-5595-4662-AB9F-BAD540AC02C5}"/>
              </a:ext>
            </a:extLst>
          </p:cNvPr>
          <p:cNvSpPr>
            <a:spLocks noGrp="1"/>
          </p:cNvSpPr>
          <p:nvPr>
            <p:ph idx="4294967295"/>
          </p:nvPr>
        </p:nvSpPr>
        <p:spPr>
          <a:xfrm>
            <a:off x="717452" y="1494630"/>
            <a:ext cx="10815735" cy="4906170"/>
          </a:xfrm>
        </p:spPr>
        <p:txBody>
          <a:bodyPr>
            <a:normAutofit fontScale="92500" lnSpcReduction="20000"/>
          </a:bodyPr>
          <a:lstStyle/>
          <a:p>
            <a:pPr marL="0" indent="0">
              <a:buNone/>
            </a:pPr>
            <a:r>
              <a:rPr lang="en-US" dirty="0"/>
              <a:t>As the popularity of online education continues to rise, many colleges and universities are interested in how to best deliver course content for online learners. This study explores the ways in which taking courses through an online medium impacts student engagement, utilizing data from the National Survey of Student Engagement. Data was analyzed using a series of ordinary least squares regression models, also controlling for relevant student and institutional characteristics. The results indicated numerous significant relationships between taking online courses and student engagement for both first-year students and seniors. Those students taking greater numbers of online courses were more likely to engage in quantitative reasoning. However, they were less likely to engage in collaborative learning, student-faculty interactions, and discussions with diverse others, compared to their more traditional classroom counterparts. The students with greater numbers of online courses also reported less exposure to effective teaching practices and lower quality of interactions. The relationship between these engagement indicators and the percentage of classes taken online suggests that an online environment might benefit certain types of engagement, but may also be somewhat of a deterrent to others. Institutions should consider these findings when designing online course content, and encourage faculty to contemplate ways of encouraging student engagement across a variety of delivery types.</a:t>
            </a:r>
          </a:p>
        </p:txBody>
      </p:sp>
    </p:spTree>
    <p:extLst>
      <p:ext uri="{BB962C8B-B14F-4D97-AF65-F5344CB8AC3E}">
        <p14:creationId xmlns:p14="http://schemas.microsoft.com/office/powerpoint/2010/main" val="1999480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59C1-71DA-49E7-8E4C-321F269E0867}"/>
              </a:ext>
            </a:extLst>
          </p:cNvPr>
          <p:cNvSpPr>
            <a:spLocks noGrp="1"/>
          </p:cNvSpPr>
          <p:nvPr>
            <p:ph type="title" idx="4294967295"/>
          </p:nvPr>
        </p:nvSpPr>
        <p:spPr>
          <a:xfrm>
            <a:off x="1295400" y="348517"/>
            <a:ext cx="9601200" cy="1304925"/>
          </a:xfrm>
        </p:spPr>
        <p:txBody>
          <a:bodyPr/>
          <a:lstStyle/>
          <a:p>
            <a:r>
              <a:rPr lang="en-US" dirty="0"/>
              <a:t>Examples</a:t>
            </a:r>
          </a:p>
        </p:txBody>
      </p:sp>
      <p:sp>
        <p:nvSpPr>
          <p:cNvPr id="3" name="Content Placeholder 2">
            <a:extLst>
              <a:ext uri="{FF2B5EF4-FFF2-40B4-BE49-F238E27FC236}">
                <a16:creationId xmlns:a16="http://schemas.microsoft.com/office/drawing/2014/main" id="{9FAD2387-5595-4662-AB9F-BAD540AC02C5}"/>
              </a:ext>
            </a:extLst>
          </p:cNvPr>
          <p:cNvSpPr>
            <a:spLocks noGrp="1"/>
          </p:cNvSpPr>
          <p:nvPr>
            <p:ph idx="4294967295"/>
          </p:nvPr>
        </p:nvSpPr>
        <p:spPr>
          <a:xfrm>
            <a:off x="717452" y="1494630"/>
            <a:ext cx="10815735" cy="4906170"/>
          </a:xfrm>
        </p:spPr>
        <p:txBody>
          <a:bodyPr>
            <a:normAutofit fontScale="92500" lnSpcReduction="20000"/>
          </a:bodyPr>
          <a:lstStyle/>
          <a:p>
            <a:pPr marL="0" indent="0">
              <a:buNone/>
            </a:pPr>
            <a:r>
              <a:rPr lang="en-US" dirty="0">
                <a:solidFill>
                  <a:srgbClr val="FF0000"/>
                </a:solidFill>
              </a:rPr>
              <a:t>As the popularity of online education continues to rise, many colleges and universities are interested in how to best deliver course content for online learners. This study explores the ways in which taking courses through an online medium impacts student engagement, utilizing data from the National Survey of Student Engagement.</a:t>
            </a:r>
            <a:r>
              <a:rPr lang="en-US" dirty="0"/>
              <a:t> </a:t>
            </a:r>
            <a:r>
              <a:rPr lang="en-US" dirty="0">
                <a:solidFill>
                  <a:srgbClr val="00B050"/>
                </a:solidFill>
              </a:rPr>
              <a:t>Data was analyzed using a series of ordinary least squares regression models, also controlling for relevant student and institutional characteristics. </a:t>
            </a:r>
            <a:r>
              <a:rPr lang="en-US" dirty="0">
                <a:solidFill>
                  <a:srgbClr val="00B0F0"/>
                </a:solidFill>
              </a:rPr>
              <a:t>The results indicated numerous significant relationships between taking online courses and student engagement for both first-year students and seniors. Those students taking greater numbers of online courses were more likely to engage in quantitative reasoning. However, they were less likely to engage in collaborative learning, student-faculty interactions, and discussions with diverse others, compared to their more traditional classroom counterparts. The students with greater numbers of online courses also reported less exposure to effective teaching practices and lower quality of interactions. </a:t>
            </a:r>
            <a:r>
              <a:rPr lang="en-US" dirty="0">
                <a:solidFill>
                  <a:srgbClr val="7030A0"/>
                </a:solidFill>
              </a:rPr>
              <a:t>The relationship between these engagement indicators and the percentage of classes taken online suggests that an online environment might benefit certain types of engagement, but may also be somewhat of a deterrent to others. Institutions should consider these findings when designing online course content, and encourage faculty to contemplate ways of encouraging student engagement across a variety of delivery types.</a:t>
            </a:r>
          </a:p>
        </p:txBody>
      </p:sp>
      <p:cxnSp>
        <p:nvCxnSpPr>
          <p:cNvPr id="5" name="Straight Arrow Connector 4">
            <a:extLst>
              <a:ext uri="{FF2B5EF4-FFF2-40B4-BE49-F238E27FC236}">
                <a16:creationId xmlns:a16="http://schemas.microsoft.com/office/drawing/2014/main" id="{D30366A5-DB5B-ABA7-79E7-B37A36EF7919}"/>
              </a:ext>
            </a:extLst>
          </p:cNvPr>
          <p:cNvCxnSpPr/>
          <p:nvPr/>
        </p:nvCxnSpPr>
        <p:spPr>
          <a:xfrm flipV="1">
            <a:off x="1800665" y="801858"/>
            <a:ext cx="647113" cy="71745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7EA2372-5417-FFEF-41A0-AFD5D1B3E59C}"/>
              </a:ext>
            </a:extLst>
          </p:cNvPr>
          <p:cNvSpPr txBox="1"/>
          <p:nvPr/>
        </p:nvSpPr>
        <p:spPr>
          <a:xfrm>
            <a:off x="2447778" y="631647"/>
            <a:ext cx="2061590" cy="369332"/>
          </a:xfrm>
          <a:prstGeom prst="rect">
            <a:avLst/>
          </a:prstGeom>
          <a:noFill/>
        </p:spPr>
        <p:txBody>
          <a:bodyPr wrap="none" rtlCol="0">
            <a:spAutoFit/>
          </a:bodyPr>
          <a:lstStyle/>
          <a:p>
            <a:r>
              <a:rPr lang="en-CA" dirty="0">
                <a:solidFill>
                  <a:srgbClr val="FF0000"/>
                </a:solidFill>
              </a:rPr>
              <a:t>Importance and Aim</a:t>
            </a:r>
          </a:p>
        </p:txBody>
      </p:sp>
      <p:cxnSp>
        <p:nvCxnSpPr>
          <p:cNvPr id="8" name="Straight Arrow Connector 7">
            <a:extLst>
              <a:ext uri="{FF2B5EF4-FFF2-40B4-BE49-F238E27FC236}">
                <a16:creationId xmlns:a16="http://schemas.microsoft.com/office/drawing/2014/main" id="{FD6CC174-5188-7F96-F895-AAF0C6F00D08}"/>
              </a:ext>
            </a:extLst>
          </p:cNvPr>
          <p:cNvCxnSpPr/>
          <p:nvPr/>
        </p:nvCxnSpPr>
        <p:spPr>
          <a:xfrm flipH="1" flipV="1">
            <a:off x="8989255" y="1000979"/>
            <a:ext cx="2194560" cy="1418664"/>
          </a:xfrm>
          <a:prstGeom prst="straightConnector1">
            <a:avLst/>
          </a:prstGeom>
          <a:ln>
            <a:solidFill>
              <a:srgbClr val="00B050"/>
            </a:solidFill>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0D0774D4-EBC6-8553-12E7-2DADDC5072BE}"/>
              </a:ext>
            </a:extLst>
          </p:cNvPr>
          <p:cNvSpPr txBox="1"/>
          <p:nvPr/>
        </p:nvSpPr>
        <p:spPr>
          <a:xfrm>
            <a:off x="8016071" y="631647"/>
            <a:ext cx="1946367" cy="369332"/>
          </a:xfrm>
          <a:prstGeom prst="rect">
            <a:avLst/>
          </a:prstGeom>
          <a:noFill/>
        </p:spPr>
        <p:txBody>
          <a:bodyPr wrap="none" rtlCol="0">
            <a:spAutoFit/>
          </a:bodyPr>
          <a:lstStyle/>
          <a:p>
            <a:r>
              <a:rPr lang="en-CA" dirty="0">
                <a:solidFill>
                  <a:srgbClr val="00B050"/>
                </a:solidFill>
              </a:rPr>
              <a:t>Methods - Analyses</a:t>
            </a:r>
          </a:p>
        </p:txBody>
      </p:sp>
      <p:cxnSp>
        <p:nvCxnSpPr>
          <p:cNvPr id="11" name="Straight Arrow Connector 10">
            <a:extLst>
              <a:ext uri="{FF2B5EF4-FFF2-40B4-BE49-F238E27FC236}">
                <a16:creationId xmlns:a16="http://schemas.microsoft.com/office/drawing/2014/main" id="{DDF13A1A-38E9-85EE-9BF5-0AB26454B5BB}"/>
              </a:ext>
            </a:extLst>
          </p:cNvPr>
          <p:cNvCxnSpPr/>
          <p:nvPr/>
        </p:nvCxnSpPr>
        <p:spPr>
          <a:xfrm>
            <a:off x="1008185" y="4712677"/>
            <a:ext cx="398584" cy="134346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0530AB7-E0F9-1CED-2684-7684C2900F58}"/>
              </a:ext>
            </a:extLst>
          </p:cNvPr>
          <p:cNvSpPr txBox="1"/>
          <p:nvPr/>
        </p:nvSpPr>
        <p:spPr>
          <a:xfrm>
            <a:off x="1207477" y="6019131"/>
            <a:ext cx="823302" cy="369332"/>
          </a:xfrm>
          <a:prstGeom prst="rect">
            <a:avLst/>
          </a:prstGeom>
          <a:noFill/>
        </p:spPr>
        <p:txBody>
          <a:bodyPr wrap="none" rtlCol="0">
            <a:spAutoFit/>
          </a:bodyPr>
          <a:lstStyle/>
          <a:p>
            <a:r>
              <a:rPr lang="en-CA" dirty="0">
                <a:solidFill>
                  <a:srgbClr val="00B0F0"/>
                </a:solidFill>
              </a:rPr>
              <a:t>Results</a:t>
            </a:r>
          </a:p>
        </p:txBody>
      </p:sp>
      <p:cxnSp>
        <p:nvCxnSpPr>
          <p:cNvPr id="14" name="Straight Arrow Connector 13">
            <a:extLst>
              <a:ext uri="{FF2B5EF4-FFF2-40B4-BE49-F238E27FC236}">
                <a16:creationId xmlns:a16="http://schemas.microsoft.com/office/drawing/2014/main" id="{001D5E1A-47BF-0999-74B7-249843C1181A}"/>
              </a:ext>
            </a:extLst>
          </p:cNvPr>
          <p:cNvCxnSpPr/>
          <p:nvPr/>
        </p:nvCxnSpPr>
        <p:spPr>
          <a:xfrm flipH="1">
            <a:off x="9397218" y="5584874"/>
            <a:ext cx="1350499" cy="43425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9ED806-91CE-5B23-1E4F-26E740F18810}"/>
              </a:ext>
            </a:extLst>
          </p:cNvPr>
          <p:cNvSpPr txBox="1"/>
          <p:nvPr/>
        </p:nvSpPr>
        <p:spPr>
          <a:xfrm>
            <a:off x="8276153" y="5871476"/>
            <a:ext cx="2708370" cy="369332"/>
          </a:xfrm>
          <a:prstGeom prst="rect">
            <a:avLst/>
          </a:prstGeom>
          <a:noFill/>
        </p:spPr>
        <p:txBody>
          <a:bodyPr wrap="none" rtlCol="0">
            <a:spAutoFit/>
          </a:bodyPr>
          <a:lstStyle/>
          <a:p>
            <a:r>
              <a:rPr lang="en-CA" dirty="0">
                <a:solidFill>
                  <a:srgbClr val="7030A0"/>
                </a:solidFill>
              </a:rPr>
              <a:t>Discussion – Moves 1 and 4</a:t>
            </a:r>
          </a:p>
        </p:txBody>
      </p:sp>
    </p:spTree>
    <p:extLst>
      <p:ext uri="{BB962C8B-B14F-4D97-AF65-F5344CB8AC3E}">
        <p14:creationId xmlns:p14="http://schemas.microsoft.com/office/powerpoint/2010/main" val="26407508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174</TotalTime>
  <Words>1588</Words>
  <Application>Microsoft Office PowerPoint</Application>
  <PresentationFormat>Widescreen</PresentationFormat>
  <Paragraphs>73</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Garamond</vt:lpstr>
      <vt:lpstr>Organic</vt:lpstr>
      <vt:lpstr>Abstracts</vt:lpstr>
      <vt:lpstr>What is an Abstract</vt:lpstr>
      <vt:lpstr>Content Matters</vt:lpstr>
      <vt:lpstr>Sample organizations</vt:lpstr>
      <vt:lpstr>Sample organizations</vt:lpstr>
      <vt:lpstr>Sample organizations</vt:lpstr>
      <vt:lpstr>Sample organizations</vt:lpstr>
      <vt:lpstr>Examples</vt:lpstr>
      <vt:lpstr>Examples</vt:lpstr>
      <vt:lpstr>Examples</vt:lpstr>
      <vt:lpstr>Examples</vt:lpstr>
      <vt:lpstr>Examples</vt:lpstr>
      <vt:lpstr>Group work</vt:lpstr>
      <vt:lpstr>Poster Examples</vt:lpstr>
      <vt:lpstr>Final Presentations</vt:lpstr>
      <vt:lpstr>Final Presentations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Abstracts</dc:title>
  <dc:creator>Vicki</dc:creator>
  <cp:lastModifiedBy>Vicki Xu</cp:lastModifiedBy>
  <cp:revision>6</cp:revision>
  <dcterms:created xsi:type="dcterms:W3CDTF">2022-11-20T07:01:09Z</dcterms:created>
  <dcterms:modified xsi:type="dcterms:W3CDTF">2022-11-22T10:10:28Z</dcterms:modified>
</cp:coreProperties>
</file>